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rawings/drawing3.xml" ContentType="application/vnd.openxmlformats-officedocument.drawingml.chartshapes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7099300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tsardv\&#1056;&#1072;&#1073;&#1086;&#1095;&#1080;&#1081;%20&#1089;&#1090;&#1086;&#1083;\&#1044;&#1080;&#1072;&#1075;&#1088;&#1072;&#1084;&#1084;&#1099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tsardv\&#1056;&#1072;&#1073;&#1086;&#1095;&#1080;&#1081;%20&#1089;&#1090;&#1086;&#1083;\&#1044;&#1080;&#1072;&#1075;&#1088;&#1072;&#1084;&#1084;&#109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tsardv\&#1056;&#1072;&#1073;&#1086;&#1095;&#1080;&#1081;%20&#1089;&#1090;&#1086;&#1083;\&#1044;&#1080;&#1072;&#1075;&#1088;&#1072;&#1084;&#1084;&#1099;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s%20and%20Settings\tsardv\&#1056;&#1072;&#1073;&#1086;&#1095;&#1080;&#1081;%20&#1089;&#1090;&#1086;&#1083;\&#1044;&#1080;&#1072;&#1075;&#1088;&#1072;&#1084;&#1084;&#1099;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Documents%20and%20Settings\tsardv\&#1056;&#1072;&#1073;&#1086;&#1095;&#1080;&#1081;%20&#1089;&#1090;&#1086;&#1083;\&#1044;&#1080;&#1072;&#1075;&#1088;&#1072;&#1084;&#1084;&#1099;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Documents%20and%20Settings\tsardv\&#1056;&#1072;&#1073;&#1086;&#1095;&#1080;&#1081;%20&#1089;&#1090;&#1086;&#1083;\&#1044;&#1080;&#1072;&#1075;&#1088;&#1072;&#1084;&#1084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1642664744514282"/>
          <c:y val="6.9999745398659413E-2"/>
          <c:w val="0.72922058328027239"/>
          <c:h val="0.7955734470861262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Лист1!$B$2</c:f>
              <c:strCache>
                <c:ptCount val="1"/>
                <c:pt idx="0">
                  <c:v>01.01.2012</c:v>
                </c:pt>
              </c:strCache>
            </c:strRef>
          </c:tx>
          <c:dLbls>
            <c:dLbl>
              <c:idx val="0"/>
              <c:layout>
                <c:manualLayout>
                  <c:x val="-1.4281078615008465E-2"/>
                  <c:y val="-2.1217259651579348E-7"/>
                </c:manualLayout>
              </c:layout>
              <c:showVal val="1"/>
            </c:dLbl>
            <c:dLbl>
              <c:idx val="1"/>
              <c:layout>
                <c:manualLayout>
                  <c:x val="-1.0200770439291764E-2"/>
                  <c:y val="-2.6945919751231889E-3"/>
                </c:manualLayout>
              </c:layout>
              <c:showVal val="1"/>
            </c:dLbl>
            <c:dLbl>
              <c:idx val="2"/>
              <c:layout>
                <c:manualLayout>
                  <c:x val="-8.5686471690050892E-2"/>
                  <c:y val="5.6586431477586976E-2"/>
                </c:manualLayout>
              </c:layout>
              <c:showVal val="1"/>
            </c:dLbl>
            <c:numFmt formatCode="#,##0.0" sourceLinked="0"/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Val val="1"/>
          </c:dLbls>
          <c:cat>
            <c:strRef>
              <c:f>Лист1!$A$3:$A$5</c:f>
              <c:strCache>
                <c:ptCount val="3"/>
                <c:pt idx="0">
                  <c:v>Администрация города</c:v>
                </c:pt>
                <c:pt idx="1">
                  <c:v>Департамент архитектуры и градостроительства</c:v>
                </c:pt>
                <c:pt idx="2">
                  <c:v>Департамент имущественных и земельных отношений</c:v>
                </c:pt>
              </c:strCache>
            </c:strRef>
          </c:cat>
          <c:val>
            <c:numRef>
              <c:f>Лист1!$B$3:$B$5</c:f>
              <c:numCache>
                <c:formatCode>General</c:formatCode>
                <c:ptCount val="3"/>
                <c:pt idx="0">
                  <c:v>12299.8</c:v>
                </c:pt>
                <c:pt idx="1">
                  <c:v>11130.9</c:v>
                </c:pt>
                <c:pt idx="2">
                  <c:v>845343.6</c:v>
                </c:pt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  <c:pt idx="0">
                  <c:v>01.10.2012</c:v>
                </c:pt>
              </c:strCache>
            </c:strRef>
          </c:tx>
          <c:dLbls>
            <c:dLbl>
              <c:idx val="0"/>
              <c:layout>
                <c:manualLayout>
                  <c:x val="1.0200770439291764E-2"/>
                  <c:y val="2.6945919751231889E-3"/>
                </c:manualLayout>
              </c:layout>
              <c:dLblPos val="outEnd"/>
              <c:showVal val="1"/>
            </c:dLbl>
            <c:dLbl>
              <c:idx val="1"/>
              <c:layout>
                <c:manualLayout>
                  <c:x val="4.4883389932883808E-2"/>
                  <c:y val="-4.9400282200983116E-17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8.9766779865767532E-2"/>
                  <c:y val="5.1197247527340589E-2"/>
                </c:manualLayout>
              </c:layout>
              <c:dLblPos val="outEnd"/>
              <c:showVal val="1"/>
            </c:dLbl>
            <c:numFmt formatCode="#,##0.0" sourceLinked="0"/>
            <c:txPr>
              <a:bodyPr/>
              <a:lstStyle/>
              <a:p>
                <a:pPr>
                  <a:defRPr sz="1100" b="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Лист1!$A$3:$A$5</c:f>
              <c:strCache>
                <c:ptCount val="3"/>
                <c:pt idx="0">
                  <c:v>Администрация города</c:v>
                </c:pt>
                <c:pt idx="1">
                  <c:v>Департамент архитектуры и градостроительства</c:v>
                </c:pt>
                <c:pt idx="2">
                  <c:v>Департамент имущественных и земельных отношений</c:v>
                </c:pt>
              </c:strCache>
            </c:strRef>
          </c:cat>
          <c:val>
            <c:numRef>
              <c:f>Лист1!$C$3:$C$5</c:f>
              <c:numCache>
                <c:formatCode>General</c:formatCode>
                <c:ptCount val="3"/>
                <c:pt idx="0">
                  <c:v>35151.5</c:v>
                </c:pt>
                <c:pt idx="1">
                  <c:v>9464.5</c:v>
                </c:pt>
                <c:pt idx="2">
                  <c:v>739686.7</c:v>
                </c:pt>
              </c:numCache>
            </c:numRef>
          </c:val>
        </c:ser>
        <c:axId val="80366976"/>
        <c:axId val="80393344"/>
      </c:barChart>
      <c:catAx>
        <c:axId val="80366976"/>
        <c:scaling>
          <c:orientation val="minMax"/>
        </c:scaling>
        <c:axPos val="b"/>
        <c:tickLblPos val="nextTo"/>
        <c:crossAx val="80393344"/>
        <c:crosses val="autoZero"/>
        <c:auto val="1"/>
        <c:lblAlgn val="ctr"/>
        <c:lblOffset val="100"/>
      </c:catAx>
      <c:valAx>
        <c:axId val="80393344"/>
        <c:scaling>
          <c:logBase val="10"/>
          <c:orientation val="minMax"/>
          <c:max val="2000000"/>
        </c:scaling>
        <c:axPos val="l"/>
        <c:majorGridlines/>
        <c:numFmt formatCode="General" sourceLinked="1"/>
        <c:tickLblPos val="nextTo"/>
        <c:crossAx val="80366976"/>
        <c:crosses val="autoZero"/>
        <c:crossBetween val="between"/>
      </c:valAx>
    </c:plotArea>
    <c:legend>
      <c:legendPos val="r"/>
      <c:layout/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4.5060919753539583E-2"/>
          <c:y val="0.1480199397879009"/>
          <c:w val="0.54723923579813527"/>
          <c:h val="0.83747605618472143"/>
        </c:manualLayout>
      </c:layout>
      <c:barChart>
        <c:barDir val="col"/>
        <c:grouping val="clustered"/>
        <c:ser>
          <c:idx val="0"/>
          <c:order val="0"/>
          <c:tx>
            <c:strRef>
              <c:f>Лист1!$A$19</c:f>
              <c:strCache>
                <c:ptCount val="1"/>
                <c:pt idx="0">
                  <c:v>Администрация города</c:v>
                </c:pt>
              </c:strCache>
            </c:strRef>
          </c:tx>
          <c:dLbls>
            <c:numFmt formatCode="0.0%" sourceLinked="0"/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SerName val="1"/>
          </c:dLbls>
          <c:val>
            <c:numRef>
              <c:f>Лист1!$E$19</c:f>
              <c:numCache>
                <c:formatCode>0.0%</c:formatCode>
                <c:ptCount val="1"/>
                <c:pt idx="0">
                  <c:v>2.7000000000000003E-2</c:v>
                </c:pt>
              </c:numCache>
            </c:numRef>
          </c:val>
        </c:ser>
        <c:ser>
          <c:idx val="1"/>
          <c:order val="1"/>
          <c:tx>
            <c:strRef>
              <c:f>Лист1!$A$20</c:f>
              <c:strCache>
                <c:ptCount val="1"/>
                <c:pt idx="0">
                  <c:v>Департамент архитектуры и градостроительства</c:v>
                </c:pt>
              </c:strCache>
            </c:strRef>
          </c:tx>
          <c:dLbls>
            <c:dLbl>
              <c:idx val="0"/>
              <c:layout>
                <c:manualLayout>
                  <c:x val="-5.8055419517312863E-2"/>
                  <c:y val="-5.3581667313868687E-3"/>
                </c:manualLayout>
              </c:layout>
              <c:showVal val="1"/>
              <c:showSerName val="1"/>
            </c:dLbl>
            <c:showVal val="1"/>
            <c:showSerName val="1"/>
          </c:dLbls>
          <c:val>
            <c:numRef>
              <c:f>Лист1!$E$20</c:f>
              <c:numCache>
                <c:formatCode>0.0%</c:formatCode>
                <c:ptCount val="1"/>
                <c:pt idx="0">
                  <c:v>-1.9181046216491448E-3</c:v>
                </c:pt>
              </c:numCache>
            </c:numRef>
          </c:val>
        </c:ser>
        <c:ser>
          <c:idx val="2"/>
          <c:order val="2"/>
          <c:tx>
            <c:strRef>
              <c:f>Лист1!$A$21</c:f>
              <c:strCache>
                <c:ptCount val="1"/>
                <c:pt idx="0">
                  <c:v>Департамент имущественных и земельных отношений</c:v>
                </c:pt>
              </c:strCache>
            </c:strRef>
          </c:tx>
          <c:dLbls>
            <c:dLbl>
              <c:idx val="0"/>
              <c:layout>
                <c:manualLayout>
                  <c:x val="2.8735632183908059E-3"/>
                  <c:y val="-4.5660302736130589E-3"/>
                </c:manualLayout>
              </c:layout>
              <c:tx>
                <c:rich>
                  <a:bodyPr/>
                  <a:lstStyle/>
                  <a:p>
                    <a:r>
                      <a:rPr lang="ru-RU" sz="1050"/>
                      <a:t>Д</a:t>
                    </a:r>
                    <a:r>
                      <a:rPr lang="ru-RU" sz="900"/>
                      <a:t>епартамент имущественных и земельных отношений; -12,5%</a:t>
                    </a:r>
                  </a:p>
                </c:rich>
              </c:tx>
              <c:showVal val="1"/>
              <c:showSerName val="1"/>
            </c:dLbl>
            <c:numFmt formatCode="0.0%" sourceLinked="0"/>
            <c:txPr>
              <a:bodyPr/>
              <a:lstStyle/>
              <a:p>
                <a:pPr>
                  <a:defRPr sz="1050"/>
                </a:pPr>
                <a:endParaRPr lang="ru-RU"/>
              </a:p>
            </c:txPr>
            <c:showVal val="1"/>
            <c:showSerName val="1"/>
          </c:dLbls>
          <c:val>
            <c:numRef>
              <c:f>Лист1!$E$21</c:f>
              <c:numCache>
                <c:formatCode>0.0%</c:formatCode>
                <c:ptCount val="1"/>
                <c:pt idx="0">
                  <c:v>-0.125</c:v>
                </c:pt>
              </c:numCache>
            </c:numRef>
          </c:val>
        </c:ser>
        <c:ser>
          <c:idx val="3"/>
          <c:order val="3"/>
          <c:tx>
            <c:strRef>
              <c:f>Лист1!$A$22</c:f>
              <c:strCache>
                <c:ptCount val="1"/>
                <c:pt idx="0">
                  <c:v>ИТОГО</c:v>
                </c:pt>
              </c:strCache>
            </c:strRef>
          </c:tx>
          <c:dLbls>
            <c:showVal val="1"/>
            <c:showSerName val="1"/>
          </c:dLbls>
          <c:val>
            <c:numRef>
              <c:f>Лист1!$E$22</c:f>
              <c:numCache>
                <c:formatCode>0%</c:formatCode>
                <c:ptCount val="1"/>
                <c:pt idx="0">
                  <c:v>-9.9918104621649143E-2</c:v>
                </c:pt>
              </c:numCache>
            </c:numRef>
          </c:val>
        </c:ser>
        <c:axId val="79837440"/>
        <c:axId val="79855616"/>
      </c:barChart>
      <c:catAx>
        <c:axId val="79837440"/>
        <c:scaling>
          <c:orientation val="minMax"/>
        </c:scaling>
        <c:delete val="1"/>
        <c:axPos val="b"/>
        <c:tickLblPos val="none"/>
        <c:crossAx val="79855616"/>
        <c:crosses val="autoZero"/>
        <c:lblAlgn val="ctr"/>
        <c:lblOffset val="100"/>
      </c:catAx>
      <c:valAx>
        <c:axId val="79855616"/>
        <c:scaling>
          <c:orientation val="minMax"/>
        </c:scaling>
        <c:axPos val="l"/>
        <c:majorGridlines/>
        <c:numFmt formatCode="0.0%" sourceLinked="1"/>
        <c:tickLblPos val="nextTo"/>
        <c:crossAx val="79837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177063535161596"/>
          <c:y val="0.93723383247768743"/>
          <c:w val="1.2126549914019374E-2"/>
          <c:h val="2.7637110863588023E-2"/>
        </c:manualLayout>
      </c:layout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75"/>
      <c:rotY val="80"/>
      <c:perspective val="30"/>
    </c:view3D>
    <c:plotArea>
      <c:layout/>
      <c:pie3DChart>
        <c:varyColors val="1"/>
        <c:ser>
          <c:idx val="0"/>
          <c:order val="0"/>
          <c:explosion val="23"/>
          <c:dLbls>
            <c:dLbl>
              <c:idx val="1"/>
              <c:layout>
                <c:manualLayout>
                  <c:x val="-0.11087809568358406"/>
                  <c:y val="-9.9723087962019411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Лист1!$A$12:$A$13</c:f>
              <c:strCache>
                <c:ptCount val="2"/>
                <c:pt idx="0">
                  <c:v>Списанная с учета ДЗ, как нереальная к взысканию</c:v>
                </c:pt>
                <c:pt idx="1">
                  <c:v>Разница между суммой общей ДЗ и списанной с учёта</c:v>
                </c:pt>
              </c:strCache>
            </c:strRef>
          </c:cat>
          <c:val>
            <c:numRef>
              <c:f>Лист1!$B$12:$B$13</c:f>
              <c:numCache>
                <c:formatCode>0.00</c:formatCode>
                <c:ptCount val="2"/>
                <c:pt idx="0">
                  <c:v>74625.52</c:v>
                </c:pt>
                <c:pt idx="1">
                  <c:v>9846.19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3539651602955616"/>
          <c:y val="5.3605594571669676E-2"/>
          <c:w val="0.33481802274715716"/>
          <c:h val="0.90613481985150501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60"/>
      <c:rotY val="80"/>
      <c:perspective val="30"/>
    </c:view3D>
    <c:plotArea>
      <c:layout>
        <c:manualLayout>
          <c:layoutTarget val="inner"/>
          <c:xMode val="edge"/>
          <c:yMode val="edge"/>
          <c:x val="5.9415657964764813E-2"/>
          <c:y val="0.14242714211132346"/>
          <c:w val="0.52217379240073325"/>
          <c:h val="0.79507305456027844"/>
        </c:manualLayout>
      </c:layout>
      <c:pie3DChart>
        <c:varyColors val="1"/>
        <c:ser>
          <c:idx val="0"/>
          <c:order val="0"/>
          <c:explosion val="23"/>
          <c:dPt>
            <c:idx val="0"/>
            <c:explosion val="5"/>
          </c:dPt>
          <c:dLbls>
            <c:dLbl>
              <c:idx val="0"/>
              <c:layout>
                <c:manualLayout>
                  <c:x val="7.807096577506295E-2"/>
                  <c:y val="0.12016430211700042"/>
                </c:manualLayout>
              </c:layout>
              <c:showVal val="1"/>
            </c:dLbl>
            <c:dLbl>
              <c:idx val="1"/>
              <c:layout>
                <c:manualLayout>
                  <c:x val="-0.15520499279011282"/>
                  <c:y val="-7.5733585072983084E-2"/>
                </c:manualLayout>
              </c:layout>
              <c:showVal val="1"/>
            </c:dLbl>
            <c:numFmt formatCode="#,##0.00" sourceLinked="0"/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Лист1!$A$12:$A$13</c:f>
              <c:strCache>
                <c:ptCount val="2"/>
                <c:pt idx="0">
                  <c:v>Списанная с учета ДЗ, как нереальная к взысканию</c:v>
                </c:pt>
                <c:pt idx="1">
                  <c:v>Разница между суммой общей ДЗ и списанной с учёта</c:v>
                </c:pt>
              </c:strCache>
            </c:strRef>
          </c:cat>
          <c:val>
            <c:numRef>
              <c:f>Лист1!$B$12:$B$13</c:f>
              <c:numCache>
                <c:formatCode>0.00</c:formatCode>
                <c:ptCount val="2"/>
                <c:pt idx="0">
                  <c:v>74625.52</c:v>
                </c:pt>
                <c:pt idx="1">
                  <c:v>9846.19</c:v>
                </c:pt>
              </c:numCache>
            </c:numRef>
          </c:val>
        </c:ser>
      </c:pie3DChart>
      <c:spPr>
        <a:ln>
          <a:noFill/>
        </a:ln>
      </c:spPr>
    </c:plotArea>
    <c:legend>
      <c:legendPos val="r"/>
      <c:layout>
        <c:manualLayout>
          <c:xMode val="edge"/>
          <c:yMode val="edge"/>
          <c:x val="0.59118744659284339"/>
          <c:y val="0.53865388515197243"/>
          <c:w val="0.39596773973443994"/>
          <c:h val="0.35975026282477651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spPr>
    <a:noFill/>
    <a:ln>
      <a:noFill/>
    </a:ln>
    <a:effectLst>
      <a:outerShdw blurRad="50800" dist="50800" dir="5400000" sx="1000" sy="1000" algn="ctr" rotWithShape="0">
        <a:srgbClr val="000000">
          <a:alpha val="43137"/>
        </a:srgbClr>
      </a:outerShdw>
    </a:effectLst>
  </c:sp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60"/>
      <c:rotY val="130"/>
      <c:perspective val="0"/>
    </c:view3D>
    <c:plotArea>
      <c:layout>
        <c:manualLayout>
          <c:layoutTarget val="inner"/>
          <c:xMode val="edge"/>
          <c:yMode val="edge"/>
          <c:x val="8.7869463779386842E-3"/>
          <c:y val="4.5375555286560183E-2"/>
          <c:w val="0.66808241113306266"/>
          <c:h val="0.86210591028857519"/>
        </c:manualLayout>
      </c:layout>
      <c:pie3DChart>
        <c:varyColors val="1"/>
        <c:ser>
          <c:idx val="0"/>
          <c:order val="0"/>
          <c:explosion val="25"/>
          <c:dPt>
            <c:idx val="2"/>
            <c:explosion val="1"/>
          </c:dPt>
          <c:dLbls>
            <c:dLbl>
              <c:idx val="0"/>
              <c:layout>
                <c:manualLayout>
                  <c:x val="3.1945045330872127E-2"/>
                  <c:y val="-4.480537810132227E-2"/>
                </c:manualLayout>
              </c:layout>
              <c:showVal val="1"/>
            </c:dLbl>
            <c:dLbl>
              <c:idx val="1"/>
              <c:layout>
                <c:manualLayout>
                  <c:x val="-1.5343851249363083E-2"/>
                  <c:y val="2.5545486059525582E-2"/>
                </c:manualLayout>
              </c:layout>
              <c:showVal val="1"/>
            </c:dLbl>
            <c:dLbl>
              <c:idx val="2"/>
              <c:layout>
                <c:manualLayout>
                  <c:x val="-1.1965331256669853E-2"/>
                  <c:y val="1.81444064774922E-2"/>
                </c:manualLayout>
              </c:layout>
              <c:showVal val="1"/>
            </c:dLbl>
            <c:numFmt formatCode="#,##0.0" sourceLinked="0"/>
            <c:showVal val="1"/>
            <c:showLeaderLines val="1"/>
          </c:dLbls>
          <c:cat>
            <c:strRef>
              <c:f>Лист1!$A$7:$A$9</c:f>
              <c:strCache>
                <c:ptCount val="3"/>
                <c:pt idx="0">
                  <c:v>Администрация города</c:v>
                </c:pt>
                <c:pt idx="1">
                  <c:v>Департамент архитектуры и градостроительства</c:v>
                </c:pt>
                <c:pt idx="2">
                  <c:v>Департамент имущественных и земельных отношений</c:v>
                </c:pt>
              </c:strCache>
            </c:strRef>
          </c:cat>
          <c:val>
            <c:numRef>
              <c:f>Лист1!$B$7:$B$9</c:f>
              <c:numCache>
                <c:formatCode>0.00</c:formatCode>
                <c:ptCount val="3"/>
                <c:pt idx="0">
                  <c:v>576.4</c:v>
                </c:pt>
                <c:pt idx="1">
                  <c:v>908.9</c:v>
                </c:pt>
                <c:pt idx="2">
                  <c:v>73140.2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50"/>
      <c:rotY val="240"/>
      <c:perspective val="30"/>
    </c:view3D>
    <c:plotArea>
      <c:layout>
        <c:manualLayout>
          <c:layoutTarget val="inner"/>
          <c:xMode val="edge"/>
          <c:yMode val="edge"/>
          <c:x val="8.6764601781843864E-2"/>
          <c:y val="0.19809303498079694"/>
          <c:w val="0.52974440163434966"/>
          <c:h val="0.79213784717588265"/>
        </c:manualLayout>
      </c:layout>
      <c:pie3DChart>
        <c:varyColors val="1"/>
        <c:ser>
          <c:idx val="0"/>
          <c:order val="0"/>
          <c:explosion val="22"/>
          <c:dPt>
            <c:idx val="1"/>
            <c:explosion val="13"/>
          </c:dPt>
          <c:dPt>
            <c:idx val="2"/>
            <c:explosion val="18"/>
          </c:dPt>
          <c:dLbls>
            <c:dLbl>
              <c:idx val="0"/>
              <c:layout>
                <c:manualLayout>
                  <c:x val="6.3653434642527651E-2"/>
                  <c:y val="0.2996665185349776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202 423,96
26%</a:t>
                    </a:r>
                  </a:p>
                </c:rich>
              </c:tx>
              <c:showVal val="1"/>
              <c:showPercent val="1"/>
              <c:separator>
</c:separator>
            </c:dLbl>
            <c:dLbl>
              <c:idx val="1"/>
              <c:layout>
                <c:manualLayout>
                  <c:x val="6.1569943193288477E-2"/>
                  <c:y val="-1.126384625650608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7 099,15
1%</a:t>
                    </a:r>
                  </a:p>
                </c:rich>
              </c:tx>
              <c:showVal val="1"/>
              <c:showPercent val="1"/>
              <c:separator>
</c:separator>
            </c:dLbl>
            <c:dLbl>
              <c:idx val="2"/>
              <c:layout>
                <c:manualLayout>
                  <c:x val="-0.15310451843137521"/>
                  <c:y val="0.2238305381318860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574 779,6
73%</a:t>
                    </a:r>
                  </a:p>
                </c:rich>
              </c:tx>
              <c:showVal val="1"/>
              <c:showPercent val="1"/>
              <c:separator>
</c:separator>
            </c:dLbl>
            <c:numFmt formatCode="0%" sourceLinked="0"/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Percent val="1"/>
            <c:separator>
</c:separator>
          </c:dLbls>
          <c:cat>
            <c:strRef>
              <c:f>Лист1!$A$34:$A$36</c:f>
              <c:strCache>
                <c:ptCount val="3"/>
                <c:pt idx="0">
                  <c:v>до 3-х месяцев</c:v>
                </c:pt>
                <c:pt idx="1">
                  <c:v>более 3-х лет</c:v>
                </c:pt>
                <c:pt idx="2">
                  <c:v>от 3-х месяцев до 3-х лет</c:v>
                </c:pt>
              </c:strCache>
            </c:strRef>
          </c:cat>
          <c:val>
            <c:numRef>
              <c:f>Лист1!$B$34:$B$36</c:f>
              <c:numCache>
                <c:formatCode>General</c:formatCode>
                <c:ptCount val="3"/>
                <c:pt idx="0">
                  <c:v>202423.96</c:v>
                </c:pt>
                <c:pt idx="1">
                  <c:v>7099.1500000000005</c:v>
                </c:pt>
                <c:pt idx="2">
                  <c:v>574779.6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7181822792636561"/>
          <c:y val="0.17515572343813648"/>
          <c:w val="0.34429316712679076"/>
          <c:h val="0.21803016148405185"/>
        </c:manualLayout>
      </c:layout>
      <c:txPr>
        <a:bodyPr/>
        <a:lstStyle/>
        <a:p>
          <a:pPr rtl="0">
            <a:defRPr sz="1100"/>
          </a:pPr>
          <a:endParaRPr lang="ru-RU"/>
        </a:p>
      </c:txPr>
    </c:legend>
    <c:plotVisOnly val="1"/>
  </c:chart>
  <c:spPr>
    <a:ln>
      <a:noFill/>
    </a:ln>
  </c:sp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0.04576</cdr:x>
      <cdr:y>0.00239</cdr:y>
    </cdr:from>
    <cdr:to>
      <cdr:x>0.96383</cdr:x>
      <cdr:y>0.08642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75640" y="13940"/>
          <a:ext cx="7536356" cy="4901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/>
          <a:r>
            <a:rPr lang="ru-RU" sz="1200" b="0" i="1" baseline="0" dirty="0" smtClean="0"/>
            <a:t>(</a:t>
          </a:r>
          <a:r>
            <a:rPr lang="ru-RU" sz="1200" b="0" i="1" baseline="0" dirty="0"/>
            <a:t>тыс. руб.)</a:t>
          </a:r>
        </a:p>
      </cdr:txBody>
    </cdr:sp>
  </cdr:relSizeAnchor>
  <cdr:relSizeAnchor xmlns:cdr="http://schemas.openxmlformats.org/drawingml/2006/chartDrawing">
    <cdr:from>
      <cdr:x>0.19298</cdr:x>
      <cdr:y>0.5679</cdr:y>
    </cdr:from>
    <cdr:to>
      <cdr:x>0.29825</cdr:x>
      <cdr:y>0.61728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584176" y="3312368"/>
          <a:ext cx="86409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>
              <a:solidFill>
                <a:schemeClr val="bg1"/>
              </a:solidFill>
            </a:rPr>
            <a:t>+ 22 851,7</a:t>
          </a:r>
          <a:endParaRPr lang="ru-RU" sz="11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0.4386</cdr:x>
      <cdr:y>0.58333</cdr:y>
    </cdr:from>
    <cdr:to>
      <cdr:x>0.54386</cdr:x>
      <cdr:y>0.62037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600400" y="3024336"/>
          <a:ext cx="864096" cy="1920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>
              <a:solidFill>
                <a:schemeClr val="bg1"/>
              </a:solidFill>
            </a:rPr>
            <a:t>- 1 666,4</a:t>
          </a:r>
          <a:endParaRPr lang="ru-RU" sz="11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0.67544</cdr:x>
      <cdr:y>0.54167</cdr:y>
    </cdr:from>
    <cdr:to>
      <cdr:x>0.78947</cdr:x>
      <cdr:y>0.59105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544616" y="2808312"/>
          <a:ext cx="936104" cy="256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>
              <a:solidFill>
                <a:schemeClr val="bg1"/>
              </a:solidFill>
            </a:rPr>
            <a:t>-105 656.9</a:t>
          </a:r>
          <a:endParaRPr lang="ru-RU" sz="1100" b="1" dirty="0">
            <a:solidFill>
              <a:schemeClr val="bg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0.0156</cdr:x>
      <cdr:y>0.00273</cdr:y>
    </cdr:from>
    <cdr:to>
      <cdr:x>0.98094</cdr:x>
      <cdr:y>0.0825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2940" y="14297"/>
          <a:ext cx="8226433" cy="4177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/>
          <a:r>
            <a:rPr lang="ru-RU" sz="1400" b="0" i="1" baseline="0" dirty="0" smtClean="0"/>
            <a:t>(</a:t>
          </a:r>
          <a:r>
            <a:rPr lang="ru-RU" sz="1400" b="0" i="1" baseline="0" dirty="0"/>
            <a:t>тыс. </a:t>
          </a:r>
          <a:r>
            <a:rPr lang="ru-RU" sz="1400" b="0" i="1" baseline="0" dirty="0" err="1"/>
            <a:t>руб</a:t>
          </a:r>
          <a:r>
            <a:rPr lang="ru-RU" sz="1400" b="0" i="1" baseline="0" dirty="0"/>
            <a:t>)</a:t>
          </a:r>
          <a:endParaRPr lang="ru-RU" sz="1400" b="0" i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0.03297</cdr:x>
      <cdr:y>0.02123</cdr:y>
    </cdr:from>
    <cdr:to>
      <cdr:x>0.98535</cdr:x>
      <cdr:y>0.07813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3526" y="97839"/>
          <a:ext cx="7612266" cy="2622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/>
          <a:r>
            <a:rPr lang="ru-RU" sz="1400" b="0" i="1" dirty="0" smtClean="0"/>
            <a:t>74 </a:t>
          </a:r>
          <a:r>
            <a:rPr lang="ru-RU" sz="1400" b="0" i="1" dirty="0"/>
            <a:t>625,5 (тыс. руб.)</a:t>
          </a:r>
        </a:p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0.04091</cdr:x>
      <cdr:y>0.02254</cdr:y>
    </cdr:from>
    <cdr:to>
      <cdr:x>0.95966</cdr:x>
      <cdr:y>0.18226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8428" y="75986"/>
          <a:ext cx="4905998" cy="5385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0" i="1" u="none" baseline="0" dirty="0" smtClean="0">
              <a:solidFill>
                <a:sysClr val="windowText" lastClr="000000"/>
              </a:solidFill>
            </a:rPr>
            <a:t>Общая </a:t>
          </a:r>
          <a:r>
            <a:rPr lang="ru-RU" sz="1800" b="0" i="1" u="none" baseline="0" dirty="0">
              <a:solidFill>
                <a:sysClr val="windowText" lastClr="000000"/>
              </a:solidFill>
            </a:rPr>
            <a:t>сумма ДЗ по состоянию на 01.10.2012 - 784 302,72  тыс. руб.</a:t>
          </a:r>
        </a:p>
        <a:p xmlns:a="http://schemas.openxmlformats.org/drawingml/2006/main">
          <a:pPr algn="ctr"/>
          <a:endParaRPr lang="ru-RU" sz="1100" baseline="0" dirty="0"/>
        </a:p>
        <a:p xmlns:a="http://schemas.openxmlformats.org/drawingml/2006/main">
          <a:pPr algn="ctr"/>
          <a:endParaRPr lang="ru-RU" sz="1100" dirty="0"/>
        </a:p>
      </cdr:txBody>
    </cdr:sp>
  </cdr:relSizeAnchor>
  <cdr:relSizeAnchor xmlns:cdr="http://schemas.openxmlformats.org/drawingml/2006/chartDrawing">
    <cdr:from>
      <cdr:x>0.64348</cdr:x>
      <cdr:y>0.40635</cdr:y>
    </cdr:from>
    <cdr:to>
      <cdr:x>0.99145</cdr:x>
      <cdr:y>0.92916</cdr:y>
    </cdr:to>
    <cdr:sp macro="" textlink="">
      <cdr:nvSpPr>
        <cdr:cNvPr id="3" name="TextBox 3"/>
        <cdr:cNvSpPr txBox="1"/>
      </cdr:nvSpPr>
      <cdr:spPr>
        <a:xfrm xmlns:a="http://schemas.openxmlformats.org/drawingml/2006/main">
          <a:off x="5328592" y="2194534"/>
          <a:ext cx="2881526" cy="282348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ru-RU" dirty="0" smtClean="0"/>
            <a:t>% отношение к </a:t>
          </a:r>
          <a:r>
            <a:rPr lang="ru-RU" i="1" dirty="0" smtClean="0"/>
            <a:t>общей сумме ДЗ </a:t>
          </a:r>
        </a:p>
        <a:p xmlns:a="http://schemas.openxmlformats.org/drawingml/2006/main">
          <a:r>
            <a:rPr lang="ru-RU" sz="1100" b="1" dirty="0" smtClean="0"/>
            <a:t>21 </a:t>
          </a:r>
          <a:r>
            <a:rPr lang="ru-RU" sz="1100" b="1" dirty="0"/>
            <a:t>014,27 (2,68</a:t>
          </a:r>
          <a:r>
            <a:rPr lang="ru-RU" sz="1100" b="1" dirty="0" smtClean="0"/>
            <a:t>%)</a:t>
          </a:r>
          <a:r>
            <a:rPr lang="ru-RU" sz="1100" dirty="0" smtClean="0"/>
            <a:t>, в т.ч.</a:t>
          </a:r>
          <a:endParaRPr lang="ru-RU" sz="1100" dirty="0"/>
        </a:p>
        <a:p xmlns:a="http://schemas.openxmlformats.org/drawingml/2006/main">
          <a:pPr>
            <a:buFontTx/>
            <a:buChar char="-"/>
          </a:pPr>
          <a:r>
            <a:rPr lang="ru-RU" sz="1000" dirty="0" smtClean="0"/>
            <a:t>еще </a:t>
          </a:r>
          <a:r>
            <a:rPr lang="ru-RU" sz="1000" dirty="0"/>
            <a:t>проводится претензионная работа на сумму  </a:t>
          </a:r>
          <a:r>
            <a:rPr lang="ru-RU" sz="1000" b="1" dirty="0"/>
            <a:t>20 816,77  </a:t>
          </a:r>
          <a:r>
            <a:rPr lang="ru-RU" sz="1000" dirty="0"/>
            <a:t>(2,65%)</a:t>
          </a:r>
        </a:p>
        <a:p xmlns:a="http://schemas.openxmlformats.org/drawingml/2006/main">
          <a:pPr>
            <a:buFontTx/>
            <a:buChar char="-"/>
          </a:pPr>
          <a:r>
            <a:rPr lang="ru-RU" sz="1000" dirty="0" smtClean="0"/>
            <a:t>уже </a:t>
          </a:r>
          <a:r>
            <a:rPr lang="ru-RU" sz="1000" dirty="0"/>
            <a:t>готовятся документы на списание с учёта на сумму  </a:t>
          </a:r>
          <a:r>
            <a:rPr lang="ru-RU" sz="1000" b="1" dirty="0"/>
            <a:t>197,5 </a:t>
          </a:r>
          <a:r>
            <a:rPr lang="ru-RU" sz="1000" dirty="0"/>
            <a:t> (0,03</a:t>
          </a:r>
          <a:r>
            <a:rPr lang="ru-RU" sz="1000" dirty="0" smtClean="0"/>
            <a:t>%)</a:t>
          </a:r>
        </a:p>
        <a:p xmlns:a="http://schemas.openxmlformats.org/drawingml/2006/main">
          <a:pPr>
            <a:buFontTx/>
            <a:buChar char="-"/>
          </a:pPr>
          <a:endParaRPr lang="ru-RU" sz="1000" dirty="0" smtClean="0"/>
        </a:p>
        <a:p xmlns:a="http://schemas.openxmlformats.org/drawingml/2006/main">
          <a:r>
            <a:rPr lang="ru-RU" sz="1000" dirty="0" smtClean="0"/>
            <a:t>% отношение к </a:t>
          </a:r>
          <a:r>
            <a:rPr lang="ru-RU" sz="1000" i="1" dirty="0" smtClean="0"/>
            <a:t>ДЗ сроком от 3-х мес. до 3-х лет</a:t>
          </a:r>
          <a:r>
            <a:rPr lang="ru-RU" sz="1000" dirty="0" smtClean="0"/>
            <a:t>:</a:t>
          </a:r>
        </a:p>
        <a:p xmlns:a="http://schemas.openxmlformats.org/drawingml/2006/main">
          <a:pPr>
            <a:buFontTx/>
            <a:buChar char="-"/>
          </a:pPr>
          <a:r>
            <a:rPr lang="ru-RU" sz="1000" dirty="0" smtClean="0"/>
            <a:t>еще проводится претензионная работа на сумму  </a:t>
          </a:r>
          <a:r>
            <a:rPr lang="ru-RU" sz="1000" b="1" dirty="0" smtClean="0"/>
            <a:t>20 816,77  </a:t>
          </a:r>
          <a:r>
            <a:rPr lang="ru-RU" sz="1000" dirty="0" smtClean="0"/>
            <a:t>(3,62%)</a:t>
          </a:r>
        </a:p>
        <a:p xmlns:a="http://schemas.openxmlformats.org/drawingml/2006/main">
          <a:pPr>
            <a:buFontTx/>
            <a:buChar char="-"/>
          </a:pPr>
          <a:r>
            <a:rPr lang="ru-RU" sz="1000" dirty="0" smtClean="0"/>
            <a:t>уже готовятся документы на списание с учёта на сумму  </a:t>
          </a:r>
          <a:r>
            <a:rPr lang="ru-RU" sz="1000" b="1" dirty="0" smtClean="0"/>
            <a:t>197,5 </a:t>
          </a:r>
          <a:r>
            <a:rPr lang="ru-RU" sz="1000" dirty="0" smtClean="0"/>
            <a:t> (0,03%)</a:t>
          </a:r>
        </a:p>
        <a:p xmlns:a="http://schemas.openxmlformats.org/drawingml/2006/main">
          <a:endParaRPr lang="ru-RU" sz="1000" dirty="0" smtClean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6777-A02D-43A9-B376-E3B69F9DF7E4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399B0-F1DE-4FFF-A443-49BA141F15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6777-A02D-43A9-B376-E3B69F9DF7E4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399B0-F1DE-4FFF-A443-49BA141F1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6777-A02D-43A9-B376-E3B69F9DF7E4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399B0-F1DE-4FFF-A443-49BA141F1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6777-A02D-43A9-B376-E3B69F9DF7E4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399B0-F1DE-4FFF-A443-49BA141F1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6777-A02D-43A9-B376-E3B69F9DF7E4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399B0-F1DE-4FFF-A443-49BA141F15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6777-A02D-43A9-B376-E3B69F9DF7E4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399B0-F1DE-4FFF-A443-49BA141F1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6777-A02D-43A9-B376-E3B69F9DF7E4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399B0-F1DE-4FFF-A443-49BA141F1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6777-A02D-43A9-B376-E3B69F9DF7E4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399B0-F1DE-4FFF-A443-49BA141F1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6777-A02D-43A9-B376-E3B69F9DF7E4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399B0-F1DE-4FFF-A443-49BA141F15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6777-A02D-43A9-B376-E3B69F9DF7E4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399B0-F1DE-4FFF-A443-49BA141F1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6777-A02D-43A9-B376-E3B69F9DF7E4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399B0-F1DE-4FFF-A443-49BA141F15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CD76777-A02D-43A9-B376-E3B69F9DF7E4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75399B0-F1DE-4FFF-A443-49BA141F15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899592" y="1268760"/>
          <a:ext cx="799288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15616" y="18864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Динамика </a:t>
            </a: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дебиторской задолженности </a:t>
            </a:r>
            <a:br>
              <a:rPr lang="ru-RU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 главным  администраторам доходов бюджета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63880" y="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Слайд 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272808" cy="86409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Процентное изменение ДЗ на 01.10.2012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общей ДЗ на 01.01.2012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043608" y="908720"/>
          <a:ext cx="7579568" cy="5706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5724128" y="1556792"/>
          <a:ext cx="3312368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063880" y="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Слайд 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Структура уменьшения суммы ДЗ 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период</a:t>
            </a:r>
            <a:r>
              <a:rPr lang="ru-RU" sz="2400" b="1" baseline="0" dirty="0" smtClean="0">
                <a:latin typeface="Times New Roman" pitchFamily="18" charset="0"/>
                <a:cs typeface="Times New Roman" pitchFamily="18" charset="0"/>
              </a:rPr>
              <a:t> с 01.01.2012 по 01.10.2012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23528" y="1196752"/>
          <a:ext cx="8521798" cy="5236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063880" y="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Слайд 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7632848" cy="142617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Списанная с учёта нереальная к взысканию 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дебиторская задолженность, которая отнесена на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забалансовые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счёта                  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395536" y="1556792"/>
          <a:ext cx="849694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063880" y="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Слайд 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ru-RU" sz="2700" b="1" baseline="0" dirty="0" smtClean="0">
                <a:latin typeface="Times New Roman" pitchFamily="18" charset="0"/>
                <a:cs typeface="Times New Roman" pitchFamily="18" charset="0"/>
              </a:rPr>
              <a:t> дебиторской задолженности</a:t>
            </a:r>
            <a:br>
              <a:rPr lang="ru-RU" sz="2700" b="1" baseline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baseline="0" dirty="0" smtClean="0">
                <a:latin typeface="Times New Roman" pitchFamily="18" charset="0"/>
                <a:cs typeface="Times New Roman" pitchFamily="18" charset="0"/>
              </a:rPr>
              <a:t> по срокам возникновения</a:t>
            </a:r>
            <a:r>
              <a:rPr lang="en-US" sz="2700" b="1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baseline="0" dirty="0" smtClean="0"/>
              <a:t/>
            </a:r>
            <a:br>
              <a:rPr lang="ru-RU" b="1" baseline="0" dirty="0" smtClean="0"/>
            </a:b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539552" y="1052736"/>
          <a:ext cx="828092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063880" y="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Слайд 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498080" cy="10081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причины возникновения дебиторской задолженности: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268760"/>
            <a:ext cx="7776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несвоевременное поступление денежных средств от контрагентов, в том числе поступление платежей как "невыясненных";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длительный период ведения претензионной и исковой работы;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невозможность установления отделом судебных приставов местонахождения должников и его имущества;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неплатёжеспособность/банкротство должников и др.;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упущение сроков подачи исковых требований;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недостоверное отражение в документах доказательств, сведений о фактах нарушений;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отсутствие истца на судебных заседаниях.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63880" y="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Слайд 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88640"/>
            <a:ext cx="7772400" cy="504057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Мнение Контрольно-счётной палаты: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2696"/>
            <a:ext cx="7992888" cy="6048672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разработать механизм повышения эффективности взаимодействия всеми структурными подразделениями Администрации города, участвующих в процессе возврата задолженности;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усилить контроль по передаче данных о состоянии претензионной и исковой работы внутри и между структурными подразделениями Администрации;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организовать контроль по срокам исполнения договорных обязательств;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активизировать первоочередные мероприятия по возврату дебиторской задолженности на начальной стадии её образования;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создать список недобросовестных исполнителей (должников, фирм «однодневок») и, по возможности, не допускать заключения с ними договоров;</a:t>
            </a:r>
          </a:p>
          <a:p>
            <a:pPr algn="l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проанализировать решения Арбитражных судов для определения причин отказов в возмещении ДЗ и учесть их в исковой деятельности, ориентированной на положительный результат;</a:t>
            </a:r>
          </a:p>
          <a:p>
            <a:pPr algn="l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установить ответственность исполнителей, участвующих в процессе контроля по исполнению договорных обязательств.</a:t>
            </a:r>
          </a:p>
          <a:p>
            <a:pPr algn="l"/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8063880" y="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Слайд 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152</TotalTime>
  <Words>395</Words>
  <Application>Microsoft Office PowerPoint</Application>
  <PresentationFormat>Экран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Слайд 1</vt:lpstr>
      <vt:lpstr>Процентное изменение ДЗ на 01.10.2012  к общей ДЗ на 01.01.2012   </vt:lpstr>
      <vt:lpstr>Структура уменьшения суммы ДЗ   за период с 01.01.2012 по 01.10.2012 </vt:lpstr>
      <vt:lpstr>Списанная с учёта нереальная к взысканию  дебиторская задолженность, которая отнесена на забалансовые счёта                    </vt:lpstr>
      <vt:lpstr>Структура дебиторской задолженности  по срокам возникновения. </vt:lpstr>
      <vt:lpstr>Основные причины возникновения дебиторской задолженности:</vt:lpstr>
      <vt:lpstr>Мнение Контрольно-счётной палаты: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tsardv</dc:creator>
  <cp:lastModifiedBy>tsardv</cp:lastModifiedBy>
  <cp:revision>18</cp:revision>
  <dcterms:created xsi:type="dcterms:W3CDTF">2012-11-19T03:10:43Z</dcterms:created>
  <dcterms:modified xsi:type="dcterms:W3CDTF">2012-11-19T06:16:44Z</dcterms:modified>
</cp:coreProperties>
</file>